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335" r:id="rId6"/>
    <p:sldId id="378" r:id="rId7"/>
    <p:sldId id="278" r:id="rId8"/>
    <p:sldId id="332" r:id="rId9"/>
    <p:sldId id="341" r:id="rId10"/>
    <p:sldId id="419" r:id="rId11"/>
    <p:sldId id="423" r:id="rId12"/>
    <p:sldId id="364" r:id="rId13"/>
    <p:sldId id="392" r:id="rId14"/>
    <p:sldId id="430" r:id="rId15"/>
    <p:sldId id="365" r:id="rId16"/>
    <p:sldId id="421" r:id="rId17"/>
    <p:sldId id="431" r:id="rId18"/>
    <p:sldId id="420" r:id="rId19"/>
    <p:sldId id="426" r:id="rId20"/>
    <p:sldId id="425" r:id="rId21"/>
    <p:sldId id="418" r:id="rId22"/>
    <p:sldId id="320" r:id="rId23"/>
    <p:sldId id="422" r:id="rId24"/>
    <p:sldId id="390" r:id="rId25"/>
    <p:sldId id="398" r:id="rId26"/>
    <p:sldId id="400" r:id="rId27"/>
    <p:sldId id="401" r:id="rId28"/>
    <p:sldId id="402" r:id="rId29"/>
    <p:sldId id="424" r:id="rId30"/>
    <p:sldId id="356" r:id="rId31"/>
    <p:sldId id="350" r:id="rId32"/>
    <p:sldId id="351" r:id="rId33"/>
    <p:sldId id="429" r:id="rId34"/>
    <p:sldId id="405" r:id="rId35"/>
    <p:sldId id="427" r:id="rId36"/>
    <p:sldId id="432" r:id="rId37"/>
    <p:sldId id="428" r:id="rId38"/>
    <p:sldId id="329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278"/>
            <p14:sldId id="332"/>
          </p14:sldIdLst>
        </p14:section>
        <p14:section name="Probleemstelling" id="{F2D22203-790F-44C4-A943-8FC7430D15A4}">
          <p14:sldIdLst>
            <p14:sldId id="341"/>
            <p14:sldId id="419"/>
            <p14:sldId id="423"/>
          </p14:sldIdLst>
        </p14:section>
        <p14:section name="Werking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  <p14:sldId id="418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3"/>
    <p:restoredTop sz="94957"/>
  </p:normalViewPr>
  <p:slideViewPr>
    <p:cSldViewPr snapToGrid="0">
      <p:cViewPr varScale="1">
        <p:scale>
          <a:sx n="92" d="100"/>
          <a:sy n="92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966-93B3-BEC2-9076-7BCA5338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3DAAF4D-5B92-35A1-9DC8-547C048A8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2C9A8ED-42A0-8045-FC53-45A11341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E08622-0378-E8CF-A372-8A8B803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39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10-09-2025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90688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04" y="5319131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Voordelen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2800" dirty="0">
                <a:latin typeface="Fira Sans"/>
              </a:rPr>
              <a:t>EAM is een methodiek, maar geen standaard</a:t>
            </a:r>
          </a:p>
          <a:p>
            <a:pPr marL="0" indent="0" algn="ctr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grote leveranciers</a:t>
            </a:r>
          </a:p>
          <a:p>
            <a:r>
              <a:rPr lang="nl-NL" dirty="0">
                <a:latin typeface="Fira Sans"/>
              </a:rPr>
              <a:t>NL </a:t>
            </a:r>
            <a:r>
              <a:rPr lang="nl-NL" dirty="0" err="1">
                <a:latin typeface="Fira Sans"/>
              </a:rPr>
              <a:t>Gov</a:t>
            </a:r>
            <a:r>
              <a:rPr lang="nl-NL" dirty="0">
                <a:latin typeface="Fira Sans"/>
              </a:rPr>
              <a:t> profiel voor aansluiting met NL informatiemodellen en wetgeving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Versie 1.0 is stabiel en in consultatie; door Gartner als ‘</a:t>
            </a:r>
            <a:r>
              <a:rPr lang="nl-NL" noProof="0" dirty="0" err="1">
                <a:latin typeface="Fira Sans"/>
              </a:rPr>
              <a:t>emerging</a:t>
            </a:r>
            <a:r>
              <a:rPr lang="nl-NL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2. 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788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Eigen standaard</a:t>
            </a:r>
          </a:p>
          <a:p>
            <a:r>
              <a:rPr lang="nl-NL" sz="2400" dirty="0">
                <a:latin typeface="Fira Sans"/>
              </a:rPr>
              <a:t>Beschrijft wat een logboek moet, mag en niet mag bevatten</a:t>
            </a:r>
            <a:endParaRPr lang="nl-NL" sz="2400" noProof="0" dirty="0">
              <a:latin typeface="Fira Sans"/>
            </a:endParaRPr>
          </a:p>
          <a:p>
            <a:r>
              <a:rPr lang="nl-NL" sz="2400" noProof="0" dirty="0">
                <a:latin typeface="Fira Sans"/>
              </a:rPr>
              <a:t>Een zusterstandaard van Logboek Dataverwerkingen </a:t>
            </a:r>
          </a:p>
          <a:p>
            <a:r>
              <a:rPr lang="nl-NL" sz="2400" dirty="0">
                <a:latin typeface="Fira Sans"/>
              </a:rPr>
              <a:t>Verantwoording </a:t>
            </a:r>
            <a:r>
              <a:rPr lang="nl-NL" sz="2400" noProof="0" dirty="0">
                <a:latin typeface="Fira Sans"/>
              </a:rPr>
              <a:t>binnen en tussen organisaties, niet naar de burger toe</a:t>
            </a:r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  <a:p>
            <a:r>
              <a:rPr lang="nl-NL" sz="2800" dirty="0">
                <a:latin typeface="Fira Sans"/>
              </a:rPr>
              <a:t>Niet in scope van het huidige project</a:t>
            </a:r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r>
              <a:rPr lang="nl-NL" dirty="0">
                <a:latin typeface="Fira Sans"/>
              </a:rPr>
              <a:t>Project loopt volgens tijdsplanning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nl-NL" sz="2800" dirty="0">
                <a:latin typeface="Fira Sans"/>
              </a:rPr>
              <a:t>Pilots </a:t>
            </a:r>
          </a:p>
          <a:p>
            <a:pPr lvl="1"/>
            <a:r>
              <a:rPr lang="nl-NL" sz="2800" dirty="0" err="1">
                <a:latin typeface="Fira Sans"/>
              </a:rPr>
              <a:t>iWlz</a:t>
            </a:r>
            <a:r>
              <a:rPr lang="nl-NL" sz="2800" dirty="0">
                <a:latin typeface="Fira Sans"/>
              </a:rPr>
              <a:t> </a:t>
            </a:r>
            <a:endParaRPr lang="nl-NL" sz="2800" noProof="0" dirty="0">
              <a:latin typeface="Fira Sans"/>
            </a:endParaRPr>
          </a:p>
          <a:p>
            <a:pPr lvl="1"/>
            <a:r>
              <a:rPr lang="nl-NL" sz="2800" noProof="0" dirty="0">
                <a:latin typeface="Fira Sans"/>
              </a:rPr>
              <a:t>Gemeente Utrecht, </a:t>
            </a:r>
            <a:r>
              <a:rPr lang="nl-NL" sz="2800" noProof="0" dirty="0" err="1">
                <a:latin typeface="Fira Sans"/>
              </a:rPr>
              <a:t>inte</a:t>
            </a:r>
            <a:r>
              <a:rPr lang="nl-NL" sz="2800" dirty="0">
                <a:latin typeface="Fira Sans"/>
              </a:rPr>
              <a:t>graal klantbeeld</a:t>
            </a:r>
          </a:p>
          <a:p>
            <a:pPr lvl="1"/>
            <a:r>
              <a:rPr lang="nl-NL" sz="28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800" dirty="0">
                <a:latin typeface="Fira Sans"/>
              </a:rPr>
              <a:t>OOTS pilot Rijswijk</a:t>
            </a:r>
          </a:p>
          <a:p>
            <a:pPr marL="0" indent="0">
              <a:buNone/>
            </a:pPr>
            <a:r>
              <a:rPr lang="nl-NL" sz="2800" noProof="0" dirty="0">
                <a:latin typeface="Fira Sans"/>
              </a:rPr>
              <a:t>20</a:t>
            </a:r>
            <a:r>
              <a:rPr lang="nl-NL" sz="2800" dirty="0">
                <a:latin typeface="Fira Sans"/>
              </a:rPr>
              <a:t>26</a:t>
            </a:r>
          </a:p>
          <a:p>
            <a:pPr lvl="1"/>
            <a:r>
              <a:rPr lang="nl-NL" sz="2800" dirty="0">
                <a:latin typeface="Fira Sans"/>
              </a:rPr>
              <a:t>Begeleiden en assisteren pilots</a:t>
            </a:r>
          </a:p>
          <a:p>
            <a:pPr lvl="1"/>
            <a:r>
              <a:rPr lang="nl-NL" sz="28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800" dirty="0">
                <a:latin typeface="Fira Sans"/>
              </a:rPr>
              <a:t>Afronden register toegangsbeleid</a:t>
            </a:r>
            <a:endParaRPr lang="nl-NL" sz="2800" noProof="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Lock-in bij alternatieven vanuit eerdere stelsels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Twinn</a:t>
            </a:r>
            <a:r>
              <a:rPr lang="nl-NL" sz="2400" dirty="0">
                <a:latin typeface="Fira Sans"/>
              </a:rPr>
              <a:t>, FIHR)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  <a:endParaRPr lang="nl-NL" sz="24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90" y="3267308"/>
            <a:ext cx="4696522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C90-42B3-CFFA-3DE2-382234EA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pPr marL="0" indent="0">
              <a:buNone/>
            </a:pPr>
            <a:endParaRPr lang="nl-NL" sz="240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Dit leidt tot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 beveiligingsrisico’s</a:t>
            </a:r>
          </a:p>
          <a:p>
            <a:r>
              <a:rPr lang="nl-NL" sz="2400" dirty="0">
                <a:latin typeface="Fira Sans"/>
              </a:rPr>
              <a:t>Bij schaalvergroting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719B-1E99-F38C-C861-FB13C6FA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5453-530C-A4F3-2143-BB35D1A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D026-9BF1-4DEE-92EC-D93329A7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522"/>
            <a:ext cx="10515600" cy="26904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400" dirty="0">
                <a:latin typeface="Fira Sans"/>
              </a:rPr>
              <a:t>In een vertrouwensnetwerk als het FDS is dit extra voelbaar:</a:t>
            </a:r>
          </a:p>
          <a:p>
            <a:r>
              <a:rPr lang="nl-NL" sz="2400" dirty="0">
                <a:latin typeface="Fira Sans"/>
              </a:rPr>
              <a:t>Grotere schaal: meer en meer diverse gegevens en organisaties</a:t>
            </a:r>
          </a:p>
          <a:p>
            <a:r>
              <a:rPr lang="nl-NL" sz="2400" dirty="0">
                <a:latin typeface="Fira Sans"/>
              </a:rPr>
              <a:t>Inzicht en traceerbaarheid zijn verplicht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532906-38DF-9865-E623-9CD719670AC0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396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13722</TotalTime>
  <Words>771</Words>
  <Application>Microsoft Macintosh PowerPoint</Application>
  <PresentationFormat>Breedbeeld</PresentationFormat>
  <Paragraphs>167</Paragraphs>
  <Slides>35</Slides>
  <Notes>35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2" baseType="lpstr">
      <vt:lpstr>Aptos</vt:lpstr>
      <vt:lpstr>Arial</vt:lpstr>
      <vt:lpstr>Fira Mono</vt:lpstr>
      <vt:lpstr>Fira Sans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Wat is toegangsverlening?</vt:lpstr>
      <vt:lpstr>Team FTV</vt:lpstr>
      <vt:lpstr>Probleemstelling</vt:lpstr>
      <vt:lpstr>Het probleem (1)</vt:lpstr>
      <vt:lpstr>Het probleem (2)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Voordelen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24</cp:revision>
  <dcterms:created xsi:type="dcterms:W3CDTF">2025-04-02T07:23:10Z</dcterms:created>
  <dcterms:modified xsi:type="dcterms:W3CDTF">2025-09-11T07:30:05Z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